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60" r:id="rId5"/>
    <p:sldId id="261" r:id="rId6"/>
    <p:sldId id="257" r:id="rId7"/>
    <p:sldId id="259" r:id="rId8"/>
    <p:sldId id="262" r:id="rId9"/>
    <p:sldId id="263" r:id="rId10"/>
    <p:sldId id="25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15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3883216550"/>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3302939649"/>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1978381802"/>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2543881539"/>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496349221"/>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3383572147"/>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2979854841"/>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2581470319"/>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2606992143"/>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79151514"/>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C7EDB5-4240-49A4-AF60-7DAA1088E960}" type="datetimeFigureOut">
              <a:rPr lang="en-US" smtClean="0"/>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5A73B2-A2B0-484F-AE15-12192D295907}" type="slidenum">
              <a:rPr lang="en-US" smtClean="0"/>
              <a:t>‹#›</a:t>
            </a:fld>
            <a:endParaRPr lang="en-US" dirty="0"/>
          </a:p>
        </p:txBody>
      </p:sp>
    </p:spTree>
    <p:extLst>
      <p:ext uri="{BB962C8B-B14F-4D97-AF65-F5344CB8AC3E}">
        <p14:creationId xmlns:p14="http://schemas.microsoft.com/office/powerpoint/2010/main" val="221248809"/>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64999">
              <a:schemeClr val="bg1"/>
            </a:gs>
            <a:gs pos="100000">
              <a:schemeClr val="tx2"/>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C7EDB5-4240-49A4-AF60-7DAA1088E960}" type="datetimeFigureOut">
              <a:rPr lang="en-US" smtClean="0"/>
              <a:t>12/22/2010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A73B2-A2B0-484F-AE15-12192D295907}" type="slidenum">
              <a:rPr lang="en-US" smtClean="0"/>
              <a:t>‹#›</a:t>
            </a:fld>
            <a:endParaRPr lang="en-US" dirty="0"/>
          </a:p>
        </p:txBody>
      </p:sp>
    </p:spTree>
    <p:extLst>
      <p:ext uri="{BB962C8B-B14F-4D97-AF65-F5344CB8AC3E}">
        <p14:creationId xmlns:p14="http://schemas.microsoft.com/office/powerpoint/2010/main" val="3044418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facebook.com/profile.php?id=1616952530#!/"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noAutofit/>
          </a:bodyPr>
          <a:lstStyle/>
          <a:p>
            <a:r>
              <a:rPr lang="en-US" sz="5400" dirty="0" smtClean="0"/>
              <a:t>Civil War Primary Source Assignment</a:t>
            </a:r>
            <a:endParaRPr lang="en-US" sz="5400" dirty="0"/>
          </a:p>
        </p:txBody>
      </p:sp>
      <p:sp>
        <p:nvSpPr>
          <p:cNvPr id="3" name="Subtitle 2"/>
          <p:cNvSpPr>
            <a:spLocks noGrp="1"/>
          </p:cNvSpPr>
          <p:nvPr>
            <p:ph type="subTitle" idx="1"/>
          </p:nvPr>
        </p:nvSpPr>
        <p:spPr>
          <a:xfrm>
            <a:off x="1295400" y="4876800"/>
            <a:ext cx="6400800" cy="1752600"/>
          </a:xfrm>
        </p:spPr>
        <p:txBody>
          <a:bodyPr/>
          <a:lstStyle/>
          <a:p>
            <a:r>
              <a:rPr lang="en-US" dirty="0" smtClean="0">
                <a:solidFill>
                  <a:schemeClr val="tx1"/>
                </a:solidFill>
              </a:rPr>
              <a:t>By: Jonathan Ferreira</a:t>
            </a:r>
          </a:p>
          <a:p>
            <a:r>
              <a:rPr lang="en-US" dirty="0" smtClean="0">
                <a:solidFill>
                  <a:schemeClr val="tx1"/>
                </a:solidFill>
              </a:rPr>
              <a:t>Mr. Hartley, Period: 3</a:t>
            </a:r>
          </a:p>
          <a:p>
            <a:r>
              <a:rPr lang="en-US" dirty="0" smtClean="0">
                <a:solidFill>
                  <a:schemeClr val="tx1"/>
                </a:solidFill>
              </a:rPr>
              <a:t>Due: 12-23-10</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1928091"/>
            <a:ext cx="2737104" cy="2651760"/>
          </a:xfrm>
          <a:prstGeom prst="rect">
            <a:avLst/>
          </a:prstGeom>
        </p:spPr>
      </p:pic>
      <p:sp>
        <p:nvSpPr>
          <p:cNvPr id="5" name="TextBox 4"/>
          <p:cNvSpPr txBox="1"/>
          <p:nvPr/>
        </p:nvSpPr>
        <p:spPr>
          <a:xfrm>
            <a:off x="3124200" y="4587702"/>
            <a:ext cx="2737104" cy="215444"/>
          </a:xfrm>
          <a:prstGeom prst="rect">
            <a:avLst/>
          </a:prstGeom>
          <a:noFill/>
        </p:spPr>
        <p:txBody>
          <a:bodyPr wrap="square" rtlCol="0">
            <a:spAutoFit/>
          </a:bodyPr>
          <a:lstStyle/>
          <a:p>
            <a:r>
              <a:rPr lang="en-US" sz="800" dirty="0"/>
              <a:t>http://research.surnames.com/images/civil_war_soldiers.jpg</a:t>
            </a:r>
          </a:p>
        </p:txBody>
      </p:sp>
    </p:spTree>
    <p:extLst>
      <p:ext uri="{BB962C8B-B14F-4D97-AF65-F5344CB8AC3E}">
        <p14:creationId xmlns:p14="http://schemas.microsoft.com/office/powerpoint/2010/main" val="2654428933"/>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a:bodyPr>
          <a:lstStyle/>
          <a:p>
            <a:r>
              <a:rPr lang="en-US" sz="1800" dirty="0" smtClean="0"/>
              <a:t>Hutchinson</a:t>
            </a:r>
            <a:r>
              <a:rPr lang="en-US" sz="1800" dirty="0" smtClean="0"/>
              <a:t>, </a:t>
            </a:r>
            <a:r>
              <a:rPr lang="en-US" sz="1800" dirty="0"/>
              <a:t>Family. </a:t>
            </a:r>
            <a:r>
              <a:rPr lang="en-US" sz="1800" i="1" dirty="0"/>
              <a:t>"Tenting on the Old Camp Ground." </a:t>
            </a:r>
            <a:r>
              <a:rPr lang="en-US" sz="1800" dirty="0"/>
              <a:t>By Walter Kittredge. 1864. Vinyl recording. </a:t>
            </a:r>
          </a:p>
          <a:p>
            <a:endParaRPr lang="en-US" sz="1800" dirty="0" smtClean="0"/>
          </a:p>
          <a:p>
            <a:r>
              <a:rPr lang="en-US" sz="1800" dirty="0" smtClean="0"/>
              <a:t>"</a:t>
            </a:r>
            <a:r>
              <a:rPr lang="en-US" sz="1800" i="1" dirty="0"/>
              <a:t>A Brave Boy - The Right Spirit</a:t>
            </a:r>
            <a:r>
              <a:rPr lang="en-US" sz="1800" dirty="0"/>
              <a:t>." Letter to Parents. MS. Confederate States of </a:t>
            </a:r>
            <a:r>
              <a:rPr lang="en-US" sz="1800" dirty="0" smtClean="0"/>
              <a:t>America.</a:t>
            </a:r>
            <a:endParaRPr lang="en-US" sz="1800" dirty="0"/>
          </a:p>
          <a:p>
            <a:endParaRPr lang="en-US" sz="1800" dirty="0" smtClean="0"/>
          </a:p>
          <a:p>
            <a:r>
              <a:rPr lang="en-US" sz="1800" dirty="0" smtClean="0"/>
              <a:t>Blain</a:t>
            </a:r>
            <a:r>
              <a:rPr lang="en-US" sz="1800" dirty="0"/>
              <a:t>, William I</a:t>
            </a:r>
            <a:r>
              <a:rPr lang="en-US" sz="1800" i="1" dirty="0"/>
              <a:t>. "Women of Chambersburg Receive Praise for Their Generosity by </a:t>
            </a:r>
            <a:r>
              <a:rPr lang="en-US" sz="1800" i="1" dirty="0" smtClean="0"/>
              <a:t>Company </a:t>
            </a:r>
            <a:r>
              <a:rPr lang="en-US" sz="1800" i="1" dirty="0"/>
              <a:t>H of the Third Regiment."</a:t>
            </a:r>
            <a:r>
              <a:rPr lang="en-US" sz="1800" dirty="0"/>
              <a:t> Print</a:t>
            </a:r>
            <a:r>
              <a:rPr lang="en-US" sz="1800" dirty="0" smtClean="0"/>
              <a:t>.</a:t>
            </a:r>
          </a:p>
          <a:p>
            <a:endParaRPr lang="en-US" sz="1800" i="1" dirty="0" smtClean="0"/>
          </a:p>
          <a:p>
            <a:r>
              <a:rPr lang="en-US" sz="1800" i="1" dirty="0" smtClean="0"/>
              <a:t>Surgeon’s Kit Used during the Civil War</a:t>
            </a:r>
            <a:r>
              <a:rPr lang="en-US" sz="1800" dirty="0" smtClean="0"/>
              <a:t>. Photograph. National Museum of History and Technology</a:t>
            </a:r>
            <a:endParaRPr lang="en-US" sz="1800" dirty="0"/>
          </a:p>
        </p:txBody>
      </p:sp>
    </p:spTree>
    <p:extLst>
      <p:ext uri="{BB962C8B-B14F-4D97-AF65-F5344CB8AC3E}">
        <p14:creationId xmlns:p14="http://schemas.microsoft.com/office/powerpoint/2010/main" val="201484156"/>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a:t/>
            </a:r>
            <a:br>
              <a:rPr lang="en-US" dirty="0"/>
            </a:br>
            <a:r>
              <a:rPr lang="en-US" dirty="0" smtClean="0"/>
              <a:t>Women of Chambersburg receive praise for their generosity by company H of the third regiment.</a:t>
            </a:r>
            <a:r>
              <a:rPr lang="en-US" dirty="0"/>
              <a:t/>
            </a:r>
            <a:br>
              <a:rPr lang="en-US" dirty="0"/>
            </a:br>
            <a:endParaRPr lang="en-US" dirty="0"/>
          </a:p>
        </p:txBody>
      </p:sp>
      <p:sp>
        <p:nvSpPr>
          <p:cNvPr id="3" name="Content Placeholder 2"/>
          <p:cNvSpPr>
            <a:spLocks noGrp="1"/>
          </p:cNvSpPr>
          <p:nvPr>
            <p:ph idx="1"/>
          </p:nvPr>
        </p:nvSpPr>
        <p:spPr>
          <a:xfrm>
            <a:off x="457200" y="1981200"/>
            <a:ext cx="8229600" cy="4525963"/>
          </a:xfrm>
        </p:spPr>
        <p:txBody>
          <a:bodyPr>
            <a:normAutofit fontScale="25000" lnSpcReduction="20000"/>
          </a:bodyPr>
          <a:lstStyle/>
          <a:p>
            <a:pPr marL="0" indent="0">
              <a:buNone/>
            </a:pPr>
            <a:r>
              <a:rPr lang="en-US" sz="5600" dirty="0" smtClean="0"/>
              <a:t>Mr</a:t>
            </a:r>
            <a:r>
              <a:rPr lang="en-US" sz="5600" dirty="0"/>
              <a:t>. Editor:--It is indeed with pleasure and gratification that I offer, through your columns, the most deep and heartfelt thanks of the officers and members of the "Juanita Rifles," to the Ladies of the neighborhood in which we are at present quartered, the Parsonage of the German Reformed Church, situated near the head of Main street. Those ladies have stepped forward in our behalf, exhibiting all the patriotism and philanthropy of their illustrious Revolutionary mothers. At the present time, when the good city of Chambersburg is completely overrun with the military of our land,--and at a time, too, when it behooves her citizens to exercise the greatest caution, as well as economy, in order to protect them against the evil designs and characteristics of this multitude of strangers--these kind-hearted Ladies have freely and voluntarily provided for our every want, regardless alike of trouble and expense. We have been abundantly supplied with everything the most fastidious taste or yearning heart could desire. Luxuries such as our anxious eyes have heretofore been strangers to, have been, and still are, freely lavished upon us; and Mr. Editor, it is with deep and heartfelt gratitude that I tender to those kind Ladies, the grateful acknowledgements [sic] of every man in the company, accompanied by our sincere wishes for their happiness and prosperity. </a:t>
            </a:r>
          </a:p>
          <a:p>
            <a:endParaRPr lang="en-US" sz="5600" dirty="0"/>
          </a:p>
          <a:p>
            <a:pPr marL="0" indent="0">
              <a:buNone/>
            </a:pPr>
            <a:r>
              <a:rPr lang="en-US" sz="5600" dirty="0"/>
              <a:t>I desire also, in this </a:t>
            </a:r>
            <a:r>
              <a:rPr lang="en-US" sz="5600" dirty="0" err="1"/>
              <a:t>connexion</a:t>
            </a:r>
            <a:r>
              <a:rPr lang="en-US" sz="5600" dirty="0"/>
              <a:t>, to tender thanks to Mrs. J. H. </a:t>
            </a:r>
            <a:r>
              <a:rPr lang="en-US" sz="5600" dirty="0" err="1"/>
              <a:t>Eyster</a:t>
            </a:r>
            <a:r>
              <a:rPr lang="en-US" sz="5600" dirty="0"/>
              <a:t> for her untiring devotion to her country's cause, by way of numerous favors supplied the worn out soldier. In gratitude we place ourselves subject to these truly philanthropic Ladies. They have but to command, and their slightest wish shall be our command, and their slightest wish shall be our command, and their slightest wish shall be our law. For the sake of such noble-hearted lady friends no danger can be too great for us to dare, no feat too daring for us to accomplish. May the righteous God cherish and protect such truly noble hearts. </a:t>
            </a:r>
          </a:p>
          <a:p>
            <a:endParaRPr lang="en-US" sz="5600" dirty="0"/>
          </a:p>
          <a:p>
            <a:pPr marL="0" indent="0">
              <a:buNone/>
            </a:pPr>
            <a:r>
              <a:rPr lang="en-US" sz="5600" dirty="0"/>
              <a:t>In behalf of Comp. H., Capt. A. M. Lloyd, Third Reg., P. V.</a:t>
            </a:r>
          </a:p>
          <a:p>
            <a:pPr marL="0" indent="0">
              <a:buNone/>
            </a:pPr>
            <a:r>
              <a:rPr lang="en-US" sz="5600" dirty="0"/>
              <a:t>Wm. I. Blain.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826874725"/>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Women of Chambersburg receive praise for their generosity by company H of the third regiment.</a:t>
            </a:r>
          </a:p>
        </p:txBody>
      </p:sp>
      <p:sp>
        <p:nvSpPr>
          <p:cNvPr id="3" name="Content Placeholder 2"/>
          <p:cNvSpPr>
            <a:spLocks noGrp="1"/>
          </p:cNvSpPr>
          <p:nvPr>
            <p:ph idx="1"/>
          </p:nvPr>
        </p:nvSpPr>
        <p:spPr>
          <a:xfrm>
            <a:off x="457200" y="1752600"/>
            <a:ext cx="8229600" cy="4953000"/>
          </a:xfrm>
        </p:spPr>
        <p:txBody>
          <a:bodyPr>
            <a:normAutofit lnSpcReduction="10000"/>
          </a:bodyPr>
          <a:lstStyle/>
          <a:p>
            <a:pPr marL="0" indent="0">
              <a:buNone/>
            </a:pPr>
            <a:r>
              <a:rPr lang="en-US" dirty="0" smtClean="0"/>
              <a:t>Analysis:</a:t>
            </a:r>
          </a:p>
          <a:p>
            <a:pPr marL="0" indent="0">
              <a:buNone/>
            </a:pPr>
            <a:r>
              <a:rPr lang="en-US" dirty="0"/>
              <a:t>	</a:t>
            </a:r>
            <a:r>
              <a:rPr lang="en-US" dirty="0" smtClean="0"/>
              <a:t>This is significant because it shows a new found respect women obtain in society during this era. As the male population decreased because of the wars effort, women where put into roles like nursing, teaching, and where forced to find ways of making money for their families. Many women helped with the war effort. This shows that leaders of the war respected women's roles in helping.</a:t>
            </a:r>
          </a:p>
        </p:txBody>
      </p:sp>
    </p:spTree>
    <p:extLst>
      <p:ext uri="{BB962C8B-B14F-4D97-AF65-F5344CB8AC3E}">
        <p14:creationId xmlns:p14="http://schemas.microsoft.com/office/powerpoint/2010/main" val="3329926026"/>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i="1" dirty="0" smtClean="0">
                <a:ea typeface="Times New Roman"/>
              </a:rPr>
              <a:t>   Surgeon's </a:t>
            </a:r>
            <a:r>
              <a:rPr lang="en-US" i="1" dirty="0">
                <a:ea typeface="Times New Roman"/>
              </a:rPr>
              <a:t>Kit Used during the Civil War</a:t>
            </a:r>
            <a:r>
              <a:rPr lang="en-US" dirty="0">
                <a:ea typeface="Times New Roman"/>
              </a:rPr>
              <a:t>. Photograph. </a:t>
            </a:r>
            <a:r>
              <a:rPr lang="en-US" dirty="0" smtClean="0">
                <a:ea typeface="Times New Roman"/>
              </a:rPr>
              <a:t> National </a:t>
            </a:r>
            <a:r>
              <a:rPr lang="en-US" dirty="0">
                <a:ea typeface="Times New Roman"/>
              </a:rPr>
              <a:t>Museum of History and Technology. </a:t>
            </a:r>
            <a:endParaRPr lang="en-US" dirty="0"/>
          </a:p>
        </p:txBody>
      </p:sp>
      <p:sp>
        <p:nvSpPr>
          <p:cNvPr id="6" name="Text Placeholder 5"/>
          <p:cNvSpPr>
            <a:spLocks noGrp="1"/>
          </p:cNvSpPr>
          <p:nvPr>
            <p:ph type="body" sz="half" idx="2"/>
          </p:nvPr>
        </p:nvSpPr>
        <p:spPr>
          <a:xfrm>
            <a:off x="1792288" y="5367338"/>
            <a:ext cx="5486400" cy="271462"/>
          </a:xfrm>
        </p:spPr>
        <p:txBody>
          <a:bodyPr>
            <a:normAutofit/>
          </a:bodyPr>
          <a:lstStyle/>
          <a:p>
            <a:pPr algn="ctr"/>
            <a:r>
              <a:rPr lang="en-US" sz="1000" dirty="0" smtClean="0"/>
              <a:t>            http</a:t>
            </a:r>
            <a:r>
              <a:rPr lang="en-US" sz="1000" dirty="0"/>
              <a:t>://www.braceface.com/medical/medimages2/Kolbe_Civil_War_surgical_set.jpg</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457200"/>
            <a:ext cx="7162800" cy="4221376"/>
          </a:xfrm>
          <a:prstGeom prst="rect">
            <a:avLst/>
          </a:prstGeom>
        </p:spPr>
      </p:pic>
    </p:spTree>
    <p:extLst>
      <p:ext uri="{BB962C8B-B14F-4D97-AF65-F5344CB8AC3E}">
        <p14:creationId xmlns:p14="http://schemas.microsoft.com/office/powerpoint/2010/main" val="2093269951"/>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Surgeon’s kit used during the Civil War</a:t>
            </a:r>
          </a:p>
        </p:txBody>
      </p:sp>
      <p:sp>
        <p:nvSpPr>
          <p:cNvPr id="6" name="Content Placeholder 5"/>
          <p:cNvSpPr>
            <a:spLocks noGrp="1"/>
          </p:cNvSpPr>
          <p:nvPr>
            <p:ph idx="1"/>
          </p:nvPr>
        </p:nvSpPr>
        <p:spPr/>
        <p:txBody>
          <a:bodyPr/>
          <a:lstStyle/>
          <a:p>
            <a:pPr marL="0" indent="0">
              <a:buNone/>
            </a:pPr>
            <a:r>
              <a:rPr lang="en-US" dirty="0" smtClean="0"/>
              <a:t>Analysis:</a:t>
            </a:r>
          </a:p>
          <a:p>
            <a:pPr marL="0" indent="0">
              <a:buNone/>
            </a:pPr>
            <a:r>
              <a:rPr lang="en-US" dirty="0" smtClean="0"/>
              <a:t>	This shows the added part of  misery that Civil war soldiers had to experience. The 19</a:t>
            </a:r>
            <a:r>
              <a:rPr lang="en-US" baseline="30000" dirty="0" smtClean="0"/>
              <a:t>th</a:t>
            </a:r>
            <a:r>
              <a:rPr lang="en-US" dirty="0" smtClean="0"/>
              <a:t> century medical technologies was insufficient to deal with the injuries of the battle field, as well as the diseases brought on by unsanitary camp conditions during the time period. Crude “tools” where used on non anesthetized patients.  </a:t>
            </a:r>
          </a:p>
        </p:txBody>
      </p:sp>
    </p:spTree>
    <p:extLst>
      <p:ext uri="{BB962C8B-B14F-4D97-AF65-F5344CB8AC3E}">
        <p14:creationId xmlns:p14="http://schemas.microsoft.com/office/powerpoint/2010/main" val="3919728580"/>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Tenting on the Old Camp Ground" (1864)</a:t>
            </a:r>
            <a:br>
              <a:rPr lang="en-US" sz="3200" dirty="0" smtClean="0"/>
            </a:br>
            <a:r>
              <a:rPr lang="en-US" sz="3200" dirty="0" smtClean="0"/>
              <a:t>Words and Music by Walter Kittredge</a:t>
            </a:r>
            <a:endParaRPr lang="en-US" sz="4000" dirty="0"/>
          </a:p>
        </p:txBody>
      </p:sp>
      <p:sp>
        <p:nvSpPr>
          <p:cNvPr id="4" name="Content Placeholder 3"/>
          <p:cNvSpPr>
            <a:spLocks noGrp="1"/>
          </p:cNvSpPr>
          <p:nvPr>
            <p:ph sz="half" idx="1"/>
          </p:nvPr>
        </p:nvSpPr>
        <p:spPr>
          <a:xfrm>
            <a:off x="457200" y="1371600"/>
            <a:ext cx="4038600" cy="5181600"/>
          </a:xfrm>
        </p:spPr>
        <p:txBody>
          <a:bodyPr>
            <a:normAutofit fontScale="40000" lnSpcReduction="20000"/>
          </a:bodyPr>
          <a:lstStyle/>
          <a:p>
            <a:pPr marL="0" indent="0">
              <a:buNone/>
            </a:pPr>
            <a:r>
              <a:rPr lang="en-US" sz="3300" dirty="0" smtClean="0"/>
              <a:t>We're </a:t>
            </a:r>
            <a:r>
              <a:rPr lang="en-US" sz="3300" dirty="0"/>
              <a:t>tenting tonight on the old Campground.</a:t>
            </a:r>
          </a:p>
          <a:p>
            <a:pPr marL="0" indent="0">
              <a:buNone/>
            </a:pPr>
            <a:r>
              <a:rPr lang="en-US" sz="3300" dirty="0"/>
              <a:t>Give us a song to cheer</a:t>
            </a:r>
          </a:p>
          <a:p>
            <a:pPr marL="0" indent="0">
              <a:buNone/>
            </a:pPr>
            <a:r>
              <a:rPr lang="en-US" sz="3300" dirty="0"/>
              <a:t>Our weary hearts, a song of home,</a:t>
            </a:r>
          </a:p>
          <a:p>
            <a:pPr marL="0" indent="0">
              <a:buNone/>
            </a:pPr>
            <a:r>
              <a:rPr lang="en-US" sz="3300" dirty="0"/>
              <a:t>And friends we love so dear.</a:t>
            </a:r>
          </a:p>
          <a:p>
            <a:pPr marL="0" indent="0">
              <a:buNone/>
            </a:pPr>
            <a:endParaRPr lang="en-US" sz="3300" dirty="0"/>
          </a:p>
          <a:p>
            <a:pPr marL="0" indent="0">
              <a:buNone/>
            </a:pPr>
            <a:r>
              <a:rPr lang="en-US" sz="3300" dirty="0"/>
              <a:t>(</a:t>
            </a:r>
            <a:r>
              <a:rPr lang="en-US" sz="3300" dirty="0" smtClean="0"/>
              <a:t>CHORUS)</a:t>
            </a:r>
            <a:endParaRPr lang="en-US" sz="3300" dirty="0"/>
          </a:p>
          <a:p>
            <a:pPr marL="0" indent="0">
              <a:buNone/>
            </a:pPr>
            <a:r>
              <a:rPr lang="en-US" sz="3300" dirty="0"/>
              <a:t>Many are the hearts that are weary tonight,</a:t>
            </a:r>
          </a:p>
          <a:p>
            <a:pPr marL="0" indent="0">
              <a:buNone/>
            </a:pPr>
            <a:r>
              <a:rPr lang="en-US" sz="3300" dirty="0"/>
              <a:t>Wishing for the war to cease;</a:t>
            </a:r>
          </a:p>
          <a:p>
            <a:pPr marL="0" indent="0">
              <a:buNone/>
            </a:pPr>
            <a:r>
              <a:rPr lang="en-US" sz="3300" dirty="0"/>
              <a:t>Many are the hearts looking for the right</a:t>
            </a:r>
          </a:p>
          <a:p>
            <a:pPr marL="0" indent="0">
              <a:buNone/>
            </a:pPr>
            <a:r>
              <a:rPr lang="en-US" sz="3300" dirty="0"/>
              <a:t>To see the dawn of peace.</a:t>
            </a:r>
          </a:p>
          <a:p>
            <a:pPr marL="0" indent="0">
              <a:buNone/>
            </a:pPr>
            <a:r>
              <a:rPr lang="en-US" sz="3300" dirty="0"/>
              <a:t>Tenting tonight,</a:t>
            </a:r>
          </a:p>
          <a:p>
            <a:pPr marL="0" indent="0">
              <a:buNone/>
            </a:pPr>
            <a:r>
              <a:rPr lang="en-US" sz="3300" dirty="0"/>
              <a:t>Tenting tonight,</a:t>
            </a:r>
          </a:p>
          <a:p>
            <a:pPr marL="0" indent="0">
              <a:buNone/>
            </a:pPr>
            <a:r>
              <a:rPr lang="en-US" sz="3300" dirty="0"/>
              <a:t>Tenting on the old Campground.</a:t>
            </a:r>
          </a:p>
          <a:p>
            <a:pPr marL="0" indent="0">
              <a:buNone/>
            </a:pPr>
            <a:endParaRPr lang="en-US" sz="3300" dirty="0"/>
          </a:p>
          <a:p>
            <a:pPr marL="0" indent="0">
              <a:buNone/>
            </a:pPr>
            <a:r>
              <a:rPr lang="en-US" sz="3300" dirty="0"/>
              <a:t>We've been tenting tonight on the old Camp ground,</a:t>
            </a:r>
          </a:p>
          <a:p>
            <a:pPr marL="0" indent="0">
              <a:buNone/>
            </a:pPr>
            <a:r>
              <a:rPr lang="en-US" sz="3300" dirty="0"/>
              <a:t>Thinking of days gone by,</a:t>
            </a:r>
          </a:p>
          <a:p>
            <a:pPr marL="0" indent="0">
              <a:buNone/>
            </a:pPr>
            <a:r>
              <a:rPr lang="en-US" sz="3300" dirty="0"/>
              <a:t>Of the lov'd ones at home that gave us the hand,</a:t>
            </a:r>
          </a:p>
          <a:p>
            <a:pPr marL="0" indent="0">
              <a:buNone/>
            </a:pPr>
            <a:r>
              <a:rPr lang="en-US" sz="3300" dirty="0"/>
              <a:t>And the tear that said, "Good bye!"</a:t>
            </a:r>
          </a:p>
          <a:p>
            <a:pPr marL="0" indent="0">
              <a:buNone/>
            </a:pPr>
            <a:endParaRPr lang="en-US" sz="3300" dirty="0"/>
          </a:p>
          <a:p>
            <a:pPr marL="0" indent="0">
              <a:buNone/>
            </a:pPr>
            <a:r>
              <a:rPr lang="en-US" sz="3300" dirty="0"/>
              <a:t>(</a:t>
            </a:r>
            <a:r>
              <a:rPr lang="en-US" sz="3400" dirty="0"/>
              <a:t>CHORUS)</a:t>
            </a:r>
          </a:p>
          <a:p>
            <a:endParaRPr lang="en-US" sz="3400" dirty="0"/>
          </a:p>
          <a:p>
            <a:pPr marL="0" indent="0">
              <a:buNone/>
            </a:pPr>
            <a:r>
              <a:rPr lang="en-US" sz="3400" dirty="0"/>
              <a:t>We are tired of war on the old Camp ground,</a:t>
            </a:r>
          </a:p>
          <a:p>
            <a:pPr marL="0" indent="0">
              <a:buNone/>
            </a:pPr>
            <a:r>
              <a:rPr lang="en-US" sz="3400" dirty="0"/>
              <a:t>Many are dead and gone,</a:t>
            </a:r>
          </a:p>
          <a:p>
            <a:pPr marL="0" indent="0">
              <a:buNone/>
            </a:pPr>
            <a:r>
              <a:rPr lang="en-US" sz="3400" dirty="0"/>
              <a:t>Of the brave and true who've left their homes,</a:t>
            </a:r>
          </a:p>
          <a:p>
            <a:pPr marL="0" indent="0">
              <a:buNone/>
            </a:pPr>
            <a:r>
              <a:rPr lang="en-US" sz="3400" dirty="0"/>
              <a:t>Others been wounded long.</a:t>
            </a:r>
          </a:p>
          <a:p>
            <a:endParaRPr lang="en-US" dirty="0"/>
          </a:p>
        </p:txBody>
      </p:sp>
      <p:sp>
        <p:nvSpPr>
          <p:cNvPr id="5" name="Content Placeholder 4"/>
          <p:cNvSpPr>
            <a:spLocks noGrp="1"/>
          </p:cNvSpPr>
          <p:nvPr>
            <p:ph sz="half" idx="2"/>
          </p:nvPr>
        </p:nvSpPr>
        <p:spPr>
          <a:xfrm>
            <a:off x="4648200" y="1447800"/>
            <a:ext cx="4038600" cy="5105400"/>
          </a:xfrm>
        </p:spPr>
        <p:txBody>
          <a:bodyPr>
            <a:noAutofit/>
          </a:bodyPr>
          <a:lstStyle/>
          <a:p>
            <a:pPr marL="0" indent="0">
              <a:buNone/>
            </a:pPr>
            <a:r>
              <a:rPr lang="en-US" sz="1300" dirty="0" smtClean="0"/>
              <a:t>(</a:t>
            </a:r>
            <a:r>
              <a:rPr lang="en-US" sz="1300" dirty="0"/>
              <a:t>CHORUS)</a:t>
            </a:r>
          </a:p>
          <a:p>
            <a:pPr marL="0" indent="0">
              <a:buNone/>
            </a:pPr>
            <a:endParaRPr lang="en-US" sz="1300" dirty="0"/>
          </a:p>
          <a:p>
            <a:pPr marL="0" indent="0">
              <a:buNone/>
            </a:pPr>
            <a:r>
              <a:rPr lang="en-US" sz="1300" dirty="0"/>
              <a:t>We've been fighting today on the old Camp ground,</a:t>
            </a:r>
          </a:p>
          <a:p>
            <a:pPr marL="0" indent="0">
              <a:buNone/>
            </a:pPr>
            <a:r>
              <a:rPr lang="en-US" sz="1300" dirty="0"/>
              <a:t>Many are lying near;</a:t>
            </a:r>
          </a:p>
          <a:p>
            <a:pPr marL="0" indent="0">
              <a:buNone/>
            </a:pPr>
            <a:r>
              <a:rPr lang="en-US" sz="1300" dirty="0"/>
              <a:t>Some are dead and some are dying,</a:t>
            </a:r>
          </a:p>
          <a:p>
            <a:pPr marL="0" indent="0">
              <a:buNone/>
            </a:pPr>
            <a:r>
              <a:rPr lang="en-US" sz="1300" dirty="0"/>
              <a:t>Many are in tears.</a:t>
            </a:r>
          </a:p>
          <a:p>
            <a:pPr marL="0" indent="0">
              <a:buNone/>
            </a:pPr>
            <a:endParaRPr lang="en-US" sz="1300" dirty="0"/>
          </a:p>
          <a:p>
            <a:pPr marL="0" indent="0">
              <a:buNone/>
            </a:pPr>
            <a:r>
              <a:rPr lang="en-US" sz="1300" dirty="0"/>
              <a:t>CHORUS</a:t>
            </a:r>
          </a:p>
          <a:p>
            <a:pPr marL="0" indent="0">
              <a:buNone/>
            </a:pPr>
            <a:r>
              <a:rPr lang="en-US" sz="1300" dirty="0"/>
              <a:t>Many are the hearts that are weary tonight,</a:t>
            </a:r>
          </a:p>
          <a:p>
            <a:pPr marL="0" indent="0">
              <a:buNone/>
            </a:pPr>
            <a:r>
              <a:rPr lang="en-US" sz="1300" dirty="0"/>
              <a:t>Wishing for the war to cease;</a:t>
            </a:r>
          </a:p>
          <a:p>
            <a:pPr marL="0" indent="0">
              <a:buNone/>
            </a:pPr>
            <a:r>
              <a:rPr lang="en-US" sz="1300" dirty="0"/>
              <a:t>Many are the hearts looking for the right</a:t>
            </a:r>
          </a:p>
          <a:p>
            <a:pPr marL="0" indent="0">
              <a:buNone/>
            </a:pPr>
            <a:r>
              <a:rPr lang="en-US" sz="1300" dirty="0"/>
              <a:t>To see the dawn of peace.</a:t>
            </a:r>
          </a:p>
          <a:p>
            <a:pPr marL="0" indent="0">
              <a:buNone/>
            </a:pPr>
            <a:r>
              <a:rPr lang="en-US" sz="1300" dirty="0"/>
              <a:t>Dying tonight,</a:t>
            </a:r>
          </a:p>
          <a:p>
            <a:pPr marL="0" indent="0">
              <a:buNone/>
            </a:pPr>
            <a:r>
              <a:rPr lang="en-US" sz="1300" dirty="0"/>
              <a:t>Dying tonight,</a:t>
            </a:r>
          </a:p>
          <a:p>
            <a:pPr marL="0" indent="0">
              <a:buNone/>
            </a:pPr>
            <a:r>
              <a:rPr lang="en-US" sz="1300" dirty="0"/>
              <a:t>Dying on the old Camp ground</a:t>
            </a:r>
          </a:p>
          <a:p>
            <a:endParaRPr lang="en-US" sz="1200" dirty="0" smtClean="0"/>
          </a:p>
          <a:p>
            <a:endParaRPr lang="en-US" sz="1200" dirty="0"/>
          </a:p>
          <a:p>
            <a:pPr marL="0" indent="0">
              <a:buNone/>
            </a:pPr>
            <a:r>
              <a:rPr lang="en-US" sz="1200" dirty="0" smtClean="0">
                <a:hlinkClick r:id="rId2"/>
              </a:rPr>
              <a:t>(http</a:t>
            </a:r>
            <a:r>
              <a:rPr lang="en-US" sz="1200" dirty="0">
                <a:hlinkClick r:id="rId2"/>
              </a:rPr>
              <a:t>://</a:t>
            </a:r>
            <a:r>
              <a:rPr lang="en-US" sz="1200" dirty="0" smtClean="0">
                <a:hlinkClick r:id="rId2"/>
              </a:rPr>
              <a:t>www.youtube.com/watch?v=n1pNmwOt2e0</a:t>
            </a:r>
            <a:r>
              <a:rPr lang="en-US" sz="1200" dirty="0" smtClean="0"/>
              <a:t>)</a:t>
            </a:r>
            <a:endParaRPr lang="en-US" sz="1200" dirty="0" smtClean="0"/>
          </a:p>
        </p:txBody>
      </p:sp>
    </p:spTree>
    <p:extLst>
      <p:ext uri="{BB962C8B-B14F-4D97-AF65-F5344CB8AC3E}">
        <p14:creationId xmlns:p14="http://schemas.microsoft.com/office/powerpoint/2010/main" val="3203214435"/>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a:solidFill>
                  <a:prstClr val="black"/>
                </a:solidFill>
              </a:rPr>
              <a:t>Tenting on the Old Camp Ground" (1864)</a:t>
            </a:r>
            <a:br>
              <a:rPr lang="en-US" sz="3200" dirty="0">
                <a:solidFill>
                  <a:prstClr val="black"/>
                </a:solidFill>
              </a:rPr>
            </a:br>
            <a:r>
              <a:rPr lang="en-US" sz="3200" dirty="0">
                <a:solidFill>
                  <a:prstClr val="black"/>
                </a:solidFill>
              </a:rPr>
              <a:t>Words and Music by Walter Kittredge</a:t>
            </a:r>
            <a:endParaRPr lang="en-US" dirty="0"/>
          </a:p>
        </p:txBody>
      </p:sp>
      <p:sp>
        <p:nvSpPr>
          <p:cNvPr id="6" name="Content Placeholder 5"/>
          <p:cNvSpPr>
            <a:spLocks noGrp="1"/>
          </p:cNvSpPr>
          <p:nvPr>
            <p:ph idx="1"/>
          </p:nvPr>
        </p:nvSpPr>
        <p:spPr/>
        <p:txBody>
          <a:bodyPr>
            <a:normAutofit fontScale="92500"/>
          </a:bodyPr>
          <a:lstStyle/>
          <a:p>
            <a:pPr marL="0" indent="0">
              <a:buNone/>
            </a:pPr>
            <a:r>
              <a:rPr lang="en-US" dirty="0" smtClean="0"/>
              <a:t>Analysis:</a:t>
            </a:r>
          </a:p>
          <a:p>
            <a:pPr marL="0" indent="0">
              <a:buNone/>
            </a:pPr>
            <a:r>
              <a:rPr lang="en-US" dirty="0"/>
              <a:t>	</a:t>
            </a:r>
            <a:r>
              <a:rPr lang="en-US" dirty="0" smtClean="0"/>
              <a:t>The lyrics of the song represent common soldiers, who are longing for the fighting to cease and be able to see their loved ones once more. In the lyrics, one notes how many have died for their country. As the song progresses one can see the soldiers grow weary and the effects of so many years of war. Towards the end, most are gone, and have died. This signifies the numbers lost in the war.</a:t>
            </a:r>
            <a:endParaRPr lang="en-US" dirty="0"/>
          </a:p>
        </p:txBody>
      </p:sp>
    </p:spTree>
    <p:extLst>
      <p:ext uri="{BB962C8B-B14F-4D97-AF65-F5344CB8AC3E}">
        <p14:creationId xmlns:p14="http://schemas.microsoft.com/office/powerpoint/2010/main" val="1754761071"/>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066800"/>
          </a:xfrm>
        </p:spPr>
        <p:txBody>
          <a:bodyPr>
            <a:normAutofit fontScale="90000"/>
          </a:bodyPr>
          <a:lstStyle/>
          <a:p>
            <a:r>
              <a:rPr lang="en-US" dirty="0"/>
              <a:t>A Brave Boy - The Right Spirit</a:t>
            </a:r>
            <a:br>
              <a:rPr lang="en-US" dirty="0"/>
            </a:br>
            <a:endParaRPr lang="en-US" dirty="0"/>
          </a:p>
        </p:txBody>
      </p:sp>
      <p:sp>
        <p:nvSpPr>
          <p:cNvPr id="3" name="Content Placeholder 2"/>
          <p:cNvSpPr>
            <a:spLocks noGrp="1"/>
          </p:cNvSpPr>
          <p:nvPr>
            <p:ph idx="1"/>
          </p:nvPr>
        </p:nvSpPr>
        <p:spPr>
          <a:xfrm>
            <a:off x="457200" y="1219200"/>
            <a:ext cx="8229600" cy="5410200"/>
          </a:xfrm>
        </p:spPr>
        <p:txBody>
          <a:bodyPr>
            <a:normAutofit fontScale="25000" lnSpcReduction="20000"/>
          </a:bodyPr>
          <a:lstStyle/>
          <a:p>
            <a:pPr marL="0" indent="0">
              <a:buNone/>
            </a:pPr>
            <a:r>
              <a:rPr lang="en-US" sz="7200" dirty="0" smtClean="0"/>
              <a:t>"</a:t>
            </a:r>
            <a:r>
              <a:rPr lang="en-US" sz="7200" dirty="0"/>
              <a:t>You and Ma are opposed to my re-enlisting in the army. If every parent gave such counsel, what would become of our country? I cannot consent to leave the army and quit the service when my country is bleeding and my countrymen are struggling for independence, and to leave my comrades to battle with the foe in their efforts to drive them from our land. It may be that you think that there are many who </a:t>
            </a:r>
            <a:r>
              <a:rPr lang="en-US" sz="7200"/>
              <a:t>have </a:t>
            </a:r>
            <a:r>
              <a:rPr lang="en-US" sz="7200" smtClean="0"/>
              <a:t>stayed </a:t>
            </a:r>
            <a:r>
              <a:rPr lang="en-US" sz="7200" dirty="0"/>
              <a:t>at home who </a:t>
            </a:r>
            <a:r>
              <a:rPr lang="en-US" sz="7200" dirty="0" smtClean="0"/>
              <a:t>should </a:t>
            </a:r>
            <a:r>
              <a:rPr lang="en-US" sz="7200" dirty="0"/>
              <a:t>take my place. If they act the coward and will not come out as freemen and declare they will have their rights, and will not shoulder their muskets and march in </a:t>
            </a:r>
            <a:r>
              <a:rPr lang="en-US" sz="7200" dirty="0" smtClean="0"/>
              <a:t>defense </a:t>
            </a:r>
            <a:r>
              <a:rPr lang="en-US" sz="7200" dirty="0"/>
              <a:t>of their native State, but would rather stay at home, enjoying the luxuries of life and speculating off the poor soldiers who are in the service, guarding their homes,--if they act in this way, is that any reason why I should do the same. No, NEVER. I want to be one of those who, to the last, will rally around our standard to defend our noble and glorious cause, and, with out bright colors waving over us and with our brave General Jackson at the head of us, and with the motto--"Victory or death"--with stout hearts and determined minds, strike an effective blow for the preservation of liberty and the </a:t>
            </a:r>
            <a:r>
              <a:rPr lang="en-US" sz="7200" dirty="0" smtClean="0"/>
              <a:t>defense </a:t>
            </a:r>
            <a:r>
              <a:rPr lang="en-US" sz="7200" dirty="0"/>
              <a:t>of our country. If the soldiers should not re-enlist, we would soon have no country--no home. They would be dishonored and disgraced, and the finger of scorn would be pointed at them. I for one would rather suffer banishment and exile--I would rather fill a soldier's honorable grave and sleep peacefully beneath the green sod of the Valley. These are my true feelings and sentiments. I cannot see how you or any one else can advise his son not to re-enlist--especially at this time, when the tide of success is setting against us." </a:t>
            </a:r>
          </a:p>
          <a:p>
            <a:endParaRPr lang="en-US" sz="4600" dirty="0"/>
          </a:p>
          <a:p>
            <a:endParaRPr lang="en-US" sz="4600" dirty="0"/>
          </a:p>
          <a:p>
            <a:endParaRPr lang="en-US" sz="4600" dirty="0"/>
          </a:p>
          <a:p>
            <a:endParaRPr lang="en-US" sz="4600" dirty="0"/>
          </a:p>
        </p:txBody>
      </p:sp>
    </p:spTree>
    <p:extLst>
      <p:ext uri="{BB962C8B-B14F-4D97-AF65-F5344CB8AC3E}">
        <p14:creationId xmlns:p14="http://schemas.microsoft.com/office/powerpoint/2010/main" val="3813911038"/>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Brave Boy - The Right Spirit</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Analysis:</a:t>
            </a:r>
          </a:p>
          <a:p>
            <a:pPr marL="0" indent="0">
              <a:buNone/>
            </a:pPr>
            <a:r>
              <a:rPr lang="en-US" dirty="0"/>
              <a:t>	</a:t>
            </a:r>
            <a:r>
              <a:rPr lang="en-US" dirty="0" smtClean="0"/>
              <a:t>The letter is </a:t>
            </a:r>
            <a:r>
              <a:rPr lang="en-US" dirty="0"/>
              <a:t>of </a:t>
            </a:r>
            <a:r>
              <a:rPr lang="en-US" dirty="0" smtClean="0"/>
              <a:t>a sixteen year old boy replying </a:t>
            </a:r>
            <a:r>
              <a:rPr lang="en-US" dirty="0"/>
              <a:t>to a letter from his father </a:t>
            </a:r>
            <a:r>
              <a:rPr lang="en-US" dirty="0" smtClean="0"/>
              <a:t>asking </a:t>
            </a:r>
            <a:r>
              <a:rPr lang="en-US" dirty="0"/>
              <a:t>him not to </a:t>
            </a:r>
            <a:r>
              <a:rPr lang="en-US" dirty="0" smtClean="0"/>
              <a:t>re-enlist in the confederate  army. His </a:t>
            </a:r>
            <a:r>
              <a:rPr lang="en-US" dirty="0"/>
              <a:t>letter </a:t>
            </a:r>
            <a:r>
              <a:rPr lang="en-US" dirty="0" smtClean="0"/>
              <a:t>demonstrates a patriotic </a:t>
            </a:r>
            <a:r>
              <a:rPr lang="en-US" dirty="0"/>
              <a:t>spirit, and </a:t>
            </a:r>
            <a:r>
              <a:rPr lang="en-US" dirty="0" smtClean="0"/>
              <a:t>expresses </a:t>
            </a:r>
            <a:r>
              <a:rPr lang="en-US" dirty="0"/>
              <a:t>the feelings of a </a:t>
            </a:r>
            <a:r>
              <a:rPr lang="en-US" dirty="0" smtClean="0"/>
              <a:t>most of </a:t>
            </a:r>
            <a:r>
              <a:rPr lang="en-US" dirty="0"/>
              <a:t>the soldiers from </a:t>
            </a:r>
            <a:r>
              <a:rPr lang="en-US" dirty="0" smtClean="0"/>
              <a:t>the Confederates. Although if his father where to have been drafted, leaving the family with no one to look after them, this not enough </a:t>
            </a:r>
            <a:r>
              <a:rPr lang="en-US" dirty="0"/>
              <a:t>to </a:t>
            </a:r>
            <a:r>
              <a:rPr lang="en-US" dirty="0" smtClean="0"/>
              <a:t>make </a:t>
            </a:r>
            <a:r>
              <a:rPr lang="en-US" dirty="0"/>
              <a:t>him </a:t>
            </a:r>
            <a:r>
              <a:rPr lang="en-US" dirty="0" smtClean="0"/>
              <a:t>change his mind and </a:t>
            </a:r>
            <a:r>
              <a:rPr lang="en-US" dirty="0"/>
              <a:t>lay down his </a:t>
            </a:r>
            <a:r>
              <a:rPr lang="en-US" dirty="0" smtClean="0"/>
              <a:t>weapons </a:t>
            </a:r>
            <a:r>
              <a:rPr lang="en-US" dirty="0"/>
              <a:t>when his country needed his services. </a:t>
            </a:r>
            <a:r>
              <a:rPr lang="en-US" dirty="0" smtClean="0"/>
              <a:t>This signifies the fighting spirit of the south and how truly different and adamant the ideals of the opposing sides was.</a:t>
            </a:r>
            <a:endParaRPr lang="en-US" dirty="0"/>
          </a:p>
        </p:txBody>
      </p:sp>
    </p:spTree>
    <p:extLst>
      <p:ext uri="{BB962C8B-B14F-4D97-AF65-F5344CB8AC3E}">
        <p14:creationId xmlns:p14="http://schemas.microsoft.com/office/powerpoint/2010/main" val="685475496"/>
      </p:ext>
    </p:extLst>
  </p:cSld>
  <p:clrMapOvr>
    <a:masterClrMapping/>
  </p:clrMapOvr>
  <mc:AlternateContent xmlns:mc="http://schemas.openxmlformats.org/markup-compatibility/2006" xmlns:p14="http://schemas.microsoft.com/office/powerpoint/2010/main">
    <mc:Choice Requires="p14">
      <p:transition spd="slow" p14:dur="1400" advTm="20000">
        <p14:ripple/>
      </p:transition>
    </mc:Choice>
    <mc:Fallback xmlns="">
      <p:transition spd="slow" advTm="20000">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1186</Words>
  <Application>Microsoft Office PowerPoint</Application>
  <PresentationFormat>On-screen Show (4:3)</PresentationFormat>
  <Paragraphs>84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Civil War Primary Source Assignment</vt:lpstr>
      <vt:lpstr> Women of Chambersburg receive praise for their generosity by company H of the third regiment. </vt:lpstr>
      <vt:lpstr>Women of Chambersburg receive praise for their generosity by company H of the third regiment.</vt:lpstr>
      <vt:lpstr>   Surgeon's Kit Used during the Civil War. Photograph.  National Museum of History and Technology. </vt:lpstr>
      <vt:lpstr>Surgeon’s kit used during the Civil War</vt:lpstr>
      <vt:lpstr>Tenting on the Old Camp Ground" (1864) Words and Music by Walter Kittredge</vt:lpstr>
      <vt:lpstr>Tenting on the Old Camp Ground" (1864) Words and Music by Walter Kittredge</vt:lpstr>
      <vt:lpstr>A Brave Boy - The Right Spirit </vt:lpstr>
      <vt:lpstr>A Brave Boy - The Right Spirit </vt:lpstr>
      <vt:lpstr>Works Cited</vt:lpstr>
    </vt:vector>
  </TitlesOfParts>
  <Company>NPS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Ferreira, Jonathan</dc:creator>
  <cp:lastModifiedBy>Jonathan</cp:lastModifiedBy>
  <cp:revision>18</cp:revision>
  <dcterms:created xsi:type="dcterms:W3CDTF">2010-12-17T15:01:15Z</dcterms:created>
  <dcterms:modified xsi:type="dcterms:W3CDTF">2010-12-23T03:27:44Z</dcterms:modified>
</cp:coreProperties>
</file>